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4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6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7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1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6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60" r:id="rId6"/>
    <p:sldMasterId id="2147483662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  <p:sldMasterId id="2147483679" r:id="rId16"/>
    <p:sldMasterId id="2147483681" r:id="rId17"/>
    <p:sldMasterId id="2147483683" r:id="rId18"/>
    <p:sldMasterId id="2147483685" r:id="rId19"/>
  </p:sldMasterIdLst>
  <p:notesMasterIdLst>
    <p:notesMasterId r:id="rId20"/>
  </p:notesMasterIdLst>
  <p:sldIdLst>
    <p:sldId id="256" r:id="rId21"/>
    <p:sldId id="257" r:id="rId22"/>
    <p:sldId id="258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5" roundtripDataSignature="AMtx7mjWu29RjFu/NAruPreFk3GIQNnd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20.xml"/><Relationship Id="rId20" Type="http://schemas.openxmlformats.org/officeDocument/2006/relationships/notesMaster" Target="notesMasters/notesMaster1.xml"/><Relationship Id="rId42" Type="http://schemas.openxmlformats.org/officeDocument/2006/relationships/slide" Target="slides/slide22.xml"/><Relationship Id="rId41" Type="http://schemas.openxmlformats.org/officeDocument/2006/relationships/slide" Target="slides/slide21.xml"/><Relationship Id="rId22" Type="http://schemas.openxmlformats.org/officeDocument/2006/relationships/slide" Target="slides/slide2.xml"/><Relationship Id="rId44" Type="http://schemas.openxmlformats.org/officeDocument/2006/relationships/slide" Target="slides/slide24.xml"/><Relationship Id="rId21" Type="http://schemas.openxmlformats.org/officeDocument/2006/relationships/slide" Target="slides/slide1.xml"/><Relationship Id="rId43" Type="http://schemas.openxmlformats.org/officeDocument/2006/relationships/slide" Target="slides/slide23.xml"/><Relationship Id="rId24" Type="http://schemas.openxmlformats.org/officeDocument/2006/relationships/slide" Target="slides/slide4.xml"/><Relationship Id="rId23" Type="http://schemas.openxmlformats.org/officeDocument/2006/relationships/slide" Target="slides/slide3.xml"/><Relationship Id="rId45" Type="http://customschemas.google.com/relationships/presentationmetadata" Target="metadata"/><Relationship Id="rId1" Type="http://schemas.openxmlformats.org/officeDocument/2006/relationships/theme" Target="theme/theme17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6.xml"/><Relationship Id="rId25" Type="http://schemas.openxmlformats.org/officeDocument/2006/relationships/slide" Target="slides/slide5.xml"/><Relationship Id="rId28" Type="http://schemas.openxmlformats.org/officeDocument/2006/relationships/slide" Target="slides/slide8.xml"/><Relationship Id="rId27" Type="http://schemas.openxmlformats.org/officeDocument/2006/relationships/slide" Target="slides/slide7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11.xml"/><Relationship Id="rId30" Type="http://schemas.openxmlformats.org/officeDocument/2006/relationships/slide" Target="slides/slide10.xml"/><Relationship Id="rId11" Type="http://schemas.openxmlformats.org/officeDocument/2006/relationships/slideMaster" Target="slideMasters/slideMaster8.xml"/><Relationship Id="rId33" Type="http://schemas.openxmlformats.org/officeDocument/2006/relationships/slide" Target="slides/slide13.xml"/><Relationship Id="rId10" Type="http://schemas.openxmlformats.org/officeDocument/2006/relationships/slideMaster" Target="slideMasters/slideMaster7.xml"/><Relationship Id="rId32" Type="http://schemas.openxmlformats.org/officeDocument/2006/relationships/slide" Target="slides/slide12.xml"/><Relationship Id="rId13" Type="http://schemas.openxmlformats.org/officeDocument/2006/relationships/slideMaster" Target="slideMasters/slideMaster10.xml"/><Relationship Id="rId35" Type="http://schemas.openxmlformats.org/officeDocument/2006/relationships/slide" Target="slides/slide15.xml"/><Relationship Id="rId12" Type="http://schemas.openxmlformats.org/officeDocument/2006/relationships/slideMaster" Target="slideMasters/slideMaster9.xml"/><Relationship Id="rId34" Type="http://schemas.openxmlformats.org/officeDocument/2006/relationships/slide" Target="slides/slide14.xml"/><Relationship Id="rId15" Type="http://schemas.openxmlformats.org/officeDocument/2006/relationships/slideMaster" Target="slideMasters/slideMaster12.xml"/><Relationship Id="rId37" Type="http://schemas.openxmlformats.org/officeDocument/2006/relationships/slide" Target="slides/slide17.xml"/><Relationship Id="rId14" Type="http://schemas.openxmlformats.org/officeDocument/2006/relationships/slideMaster" Target="slideMasters/slideMaster11.xml"/><Relationship Id="rId36" Type="http://schemas.openxmlformats.org/officeDocument/2006/relationships/slide" Target="slides/slide16.xml"/><Relationship Id="rId17" Type="http://schemas.openxmlformats.org/officeDocument/2006/relationships/slideMaster" Target="slideMasters/slideMaster14.xml"/><Relationship Id="rId39" Type="http://schemas.openxmlformats.org/officeDocument/2006/relationships/slide" Target="slides/slide19.xml"/><Relationship Id="rId16" Type="http://schemas.openxmlformats.org/officeDocument/2006/relationships/slideMaster" Target="slideMasters/slideMaster13.xml"/><Relationship Id="rId38" Type="http://schemas.openxmlformats.org/officeDocument/2006/relationships/slide" Target="slides/slide18.xml"/><Relationship Id="rId19" Type="http://schemas.openxmlformats.org/officeDocument/2006/relationships/slideMaster" Target="slideMasters/slideMaster16.xml"/><Relationship Id="rId18" Type="http://schemas.openxmlformats.org/officeDocument/2006/relationships/slideMaster" Target="slideMasters/slideMaster1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6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6"/>
          <p:cNvSpPr txBox="1"/>
          <p:nvPr>
            <p:ph idx="1" type="subTitle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3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6" name="Google Shape;86;p3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3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3"/>
          <p:cNvSpPr txBox="1"/>
          <p:nvPr>
            <p:ph idx="1" type="body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5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5"/>
          <p:cNvSpPr txBox="1"/>
          <p:nvPr>
            <p:ph idx="1" type="body"/>
          </p:nvPr>
        </p:nvSpPr>
        <p:spPr>
          <a:xfrm>
            <a:off x="50292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45"/>
          <p:cNvSpPr txBox="1"/>
          <p:nvPr>
            <p:ph idx="2" type="body"/>
          </p:nvPr>
        </p:nvSpPr>
        <p:spPr>
          <a:xfrm>
            <a:off x="469656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7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9"/>
          <p:cNvSpPr txBox="1"/>
          <p:nvPr>
            <p:ph idx="1" type="subTitle"/>
          </p:nvPr>
        </p:nvSpPr>
        <p:spPr>
          <a:xfrm>
            <a:off x="502920" y="4983480"/>
            <a:ext cx="8183520" cy="4874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1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51"/>
          <p:cNvSpPr txBox="1"/>
          <p:nvPr>
            <p:ph idx="1"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51"/>
          <p:cNvSpPr txBox="1"/>
          <p:nvPr>
            <p:ph idx="2" type="body"/>
          </p:nvPr>
        </p:nvSpPr>
        <p:spPr>
          <a:xfrm>
            <a:off x="469656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51"/>
          <p:cNvSpPr txBox="1"/>
          <p:nvPr>
            <p:ph idx="3" type="body"/>
          </p:nvPr>
        </p:nvSpPr>
        <p:spPr>
          <a:xfrm>
            <a:off x="50292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3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53"/>
          <p:cNvSpPr txBox="1"/>
          <p:nvPr>
            <p:ph idx="1" type="body"/>
          </p:nvPr>
        </p:nvSpPr>
        <p:spPr>
          <a:xfrm>
            <a:off x="502920" y="530280"/>
            <a:ext cx="3993480" cy="4187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53"/>
          <p:cNvSpPr txBox="1"/>
          <p:nvPr>
            <p:ph idx="2"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53"/>
          <p:cNvSpPr txBox="1"/>
          <p:nvPr>
            <p:ph idx="3" type="body"/>
          </p:nvPr>
        </p:nvSpPr>
        <p:spPr>
          <a:xfrm>
            <a:off x="469656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5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55"/>
          <p:cNvSpPr txBox="1"/>
          <p:nvPr>
            <p:ph idx="1"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55"/>
          <p:cNvSpPr txBox="1"/>
          <p:nvPr>
            <p:ph idx="2"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55"/>
          <p:cNvSpPr txBox="1"/>
          <p:nvPr>
            <p:ph idx="3" type="body"/>
          </p:nvPr>
        </p:nvSpPr>
        <p:spPr>
          <a:xfrm>
            <a:off x="502920" y="2717640"/>
            <a:ext cx="818352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7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57"/>
          <p:cNvSpPr txBox="1"/>
          <p:nvPr>
            <p:ph idx="1" type="body"/>
          </p:nvPr>
        </p:nvSpPr>
        <p:spPr>
          <a:xfrm>
            <a:off x="502920" y="530280"/>
            <a:ext cx="818352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57"/>
          <p:cNvSpPr txBox="1"/>
          <p:nvPr>
            <p:ph idx="2" type="body"/>
          </p:nvPr>
        </p:nvSpPr>
        <p:spPr>
          <a:xfrm>
            <a:off x="502920" y="2717640"/>
            <a:ext cx="818352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9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59"/>
          <p:cNvSpPr txBox="1"/>
          <p:nvPr>
            <p:ph idx="1" type="body"/>
          </p:nvPr>
        </p:nvSpPr>
        <p:spPr>
          <a:xfrm>
            <a:off x="50292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59"/>
          <p:cNvSpPr txBox="1"/>
          <p:nvPr>
            <p:ph idx="2" type="body"/>
          </p:nvPr>
        </p:nvSpPr>
        <p:spPr>
          <a:xfrm>
            <a:off x="4696560" y="53028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59"/>
          <p:cNvSpPr txBox="1"/>
          <p:nvPr>
            <p:ph idx="3" type="body"/>
          </p:nvPr>
        </p:nvSpPr>
        <p:spPr>
          <a:xfrm>
            <a:off x="50292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59"/>
          <p:cNvSpPr txBox="1"/>
          <p:nvPr>
            <p:ph idx="4" type="body"/>
          </p:nvPr>
        </p:nvSpPr>
        <p:spPr>
          <a:xfrm>
            <a:off x="4696560" y="2717640"/>
            <a:ext cx="399348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 type="blank">
  <p:cSld name="BLANK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1"/>
          <p:cNvSpPr txBox="1"/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61"/>
          <p:cNvSpPr txBox="1"/>
          <p:nvPr>
            <p:ph idx="1" type="body"/>
          </p:nvPr>
        </p:nvSpPr>
        <p:spPr>
          <a:xfrm>
            <a:off x="502920" y="53028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61"/>
          <p:cNvSpPr txBox="1"/>
          <p:nvPr>
            <p:ph idx="2" type="body"/>
          </p:nvPr>
        </p:nvSpPr>
        <p:spPr>
          <a:xfrm>
            <a:off x="3269880" y="53028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61"/>
          <p:cNvSpPr txBox="1"/>
          <p:nvPr>
            <p:ph idx="3" type="body"/>
          </p:nvPr>
        </p:nvSpPr>
        <p:spPr>
          <a:xfrm>
            <a:off x="6036840" y="53028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61"/>
          <p:cNvSpPr txBox="1"/>
          <p:nvPr>
            <p:ph idx="4" type="body"/>
          </p:nvPr>
        </p:nvSpPr>
        <p:spPr>
          <a:xfrm>
            <a:off x="502920" y="271764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61"/>
          <p:cNvSpPr txBox="1"/>
          <p:nvPr>
            <p:ph idx="5" type="body"/>
          </p:nvPr>
        </p:nvSpPr>
        <p:spPr>
          <a:xfrm>
            <a:off x="3269880" y="271764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61"/>
          <p:cNvSpPr txBox="1"/>
          <p:nvPr>
            <p:ph idx="6" type="body"/>
          </p:nvPr>
        </p:nvSpPr>
        <p:spPr>
          <a:xfrm>
            <a:off x="6036840" y="2717640"/>
            <a:ext cx="2634840" cy="19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6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6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6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3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4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4"/>
          <p:cNvSpPr txBox="1"/>
          <p:nvPr>
            <p:ph idx="1" type="body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5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3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2" name="Google Shape;52;p3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6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8" name="Google Shape;58;p36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9" name="Google Shape;59;p3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5" name="Google Shape;65;p3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7" name="Google Shape;67;p3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3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7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15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11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theme" Target="../theme/theme2.xml"/></Relationships>
</file>

<file path=ppt/slideMasters/_rels/slideMaster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theme" Target="../theme/theme16.xml"/></Relationships>
</file>

<file path=ppt/slideMasters/_rels/slideMaster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theme" Target="../theme/theme7.xml"/></Relationships>
</file>

<file path=ppt/slideMasters/_rels/slideMaster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1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0" Type="http://schemas.openxmlformats.org/officeDocument/2006/relationships/theme" Target="../theme/theme8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6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5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5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25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5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0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0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0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8" name="Google Shape;138;p50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2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2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2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8" name="Google Shape;148;p52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4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4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54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8" name="Google Shape;158;p54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6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6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56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8" name="Google Shape;168;p56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8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58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8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7" name="Google Shape;177;p58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0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60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60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8" name="Google Shape;188;p60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2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9" name="Google Shape;199;p62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0" name="Google Shape;200;p6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6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2" name="Google Shape;202;p6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7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9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9" name="Google Shape;79;p29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2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2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2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9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9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9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3" name="Google Shape;93;p39"/>
          <p:cNvSpPr txBox="1"/>
          <p:nvPr>
            <p:ph idx="10" type="dt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39"/>
          <p:cNvSpPr txBox="1"/>
          <p:nvPr>
            <p:ph idx="11" type="ftr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39"/>
          <p:cNvSpPr txBox="1"/>
          <p:nvPr>
            <p:ph idx="12" type="sldNum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A49A"/>
              </a:buClr>
              <a:buSzPts val="1000"/>
              <a:buFont typeface="Verdana"/>
              <a:buNone/>
              <a:defRPr b="0" i="0" sz="1000" u="none">
                <a:solidFill>
                  <a:srgbClr val="A7A49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9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0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0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0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40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2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2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2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7" name="Google Shape;107;p42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4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4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4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44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6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6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6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4" name="Google Shape;124;p46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3DED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8"/>
          <p:cNvSpPr/>
          <p:nvPr/>
        </p:nvSpPr>
        <p:spPr>
          <a:xfrm>
            <a:off x="304800" y="328612"/>
            <a:ext cx="8531225" cy="6196012"/>
          </a:xfrm>
          <a:prstGeom prst="roundRect">
            <a:avLst>
              <a:gd fmla="val 449" name="adj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 scaled="0"/>
          </a:gradFill>
          <a:ln cap="rnd" cmpd="sng" w="9525">
            <a:solidFill>
              <a:srgbClr val="A4A4A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5076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8"/>
          <p:cNvSpPr/>
          <p:nvPr/>
        </p:nvSpPr>
        <p:spPr>
          <a:xfrm>
            <a:off x="418680" y="434160"/>
            <a:ext cx="8306280" cy="3108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5500" rotWithShape="0" dir="5400000" dist="3816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8"/>
          <p:cNvSpPr txBox="1"/>
          <p:nvPr>
            <p:ph type="title"/>
          </p:nvPr>
        </p:nvSpPr>
        <p:spPr>
          <a:xfrm>
            <a:off x="722312" y="1820862"/>
            <a:ext cx="7772400" cy="18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1" name="Google Shape;131;p48"/>
          <p:cNvSpPr txBox="1"/>
          <p:nvPr>
            <p:ph idx="1" type="body"/>
          </p:nvPr>
        </p:nvSpPr>
        <p:spPr>
          <a:xfrm>
            <a:off x="457200" y="1604962"/>
            <a:ext cx="8229600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/>
          <p:nvPr/>
        </p:nvSpPr>
        <p:spPr>
          <a:xfrm>
            <a:off x="685800" y="685800"/>
            <a:ext cx="77724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0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6B77"/>
              </a:buClr>
              <a:buSzPts val="4500"/>
              <a:buFont typeface="Times New Roman"/>
              <a:buNone/>
            </a:pPr>
            <a:r>
              <a:rPr b="0" i="0" lang="en-US" sz="4500" u="none">
                <a:solidFill>
                  <a:srgbClr val="D96B7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Programming in Java</a:t>
            </a:r>
            <a:b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Handling</a:t>
            </a:r>
            <a:endParaRPr/>
          </a:p>
        </p:txBody>
      </p:sp>
      <p:sp>
        <p:nvSpPr>
          <p:cNvPr id="213" name="Google Shape;213;p1"/>
          <p:cNvSpPr txBox="1"/>
          <p:nvPr/>
        </p:nvSpPr>
        <p:spPr>
          <a:xfrm>
            <a:off x="533400" y="3276600"/>
            <a:ext cx="80772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pu.png" id="214" name="Google Shape;21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2400" y="4648200"/>
            <a:ext cx="1371600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"/>
          <p:cNvSpPr txBox="1"/>
          <p:nvPr>
            <p:ph idx="1" type="body"/>
          </p:nvPr>
        </p:nvSpPr>
        <p:spPr>
          <a:xfrm>
            <a:off x="503237" y="530225"/>
            <a:ext cx="8183562" cy="5260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nextLine():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java.util.Scanner;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 (String[]args)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{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Scanner input = new Scanner (System.in);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 ("Enter a line: ");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 = input.nextLine ();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 ("The line entered is " + s);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Output: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a line:                                                                                                                                           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Hello this is one string   //user input                                                                                                                      </a:t>
            </a:r>
            <a:endParaRPr/>
          </a:p>
          <a:p>
            <a:pPr indent="0" lvl="0" marL="0" marR="0" rtl="0" algn="l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line entered is Hello this is one string 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"/>
          <p:cNvSpPr txBox="1"/>
          <p:nvPr>
            <p:ph type="ctrTitle"/>
          </p:nvPr>
        </p:nvSpPr>
        <p:spPr>
          <a:xfrm>
            <a:off x="503237" y="1295400"/>
            <a:ext cx="8183562" cy="419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t/>
            </a:r>
            <a:endParaRPr sz="4500"/>
          </a:p>
        </p:txBody>
      </p:sp>
      <p:sp>
        <p:nvSpPr>
          <p:cNvPr id="277" name="Google Shape;277;p11"/>
          <p:cNvSpPr txBox="1"/>
          <p:nvPr>
            <p:ph idx="1" type="subTitle"/>
          </p:nvPr>
        </p:nvSpPr>
        <p:spPr>
          <a:xfrm>
            <a:off x="503237" y="530225"/>
            <a:ext cx="8183562" cy="122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Comparing Strings</a:t>
            </a:r>
            <a:endParaRPr/>
          </a:p>
        </p:txBody>
      </p:sp>
      <p:pic>
        <p:nvPicPr>
          <p:cNvPr descr="E:\Java Course Material\strcomp.PNG" id="278" name="Google Shape;27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1850" y="2381250"/>
            <a:ext cx="7478712" cy="31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2"/>
          <p:cNvSpPr txBox="1"/>
          <p:nvPr>
            <p:ph type="ctrTitle"/>
          </p:nvPr>
        </p:nvSpPr>
        <p:spPr>
          <a:xfrm>
            <a:off x="503237" y="1143000"/>
            <a:ext cx="8183562" cy="48910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Example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{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s1="Hello World";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s2="Hello World";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s3="Welcome to java";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System.out.println(s1.equals(s2));// true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System.out.println(s1.equals(s3));// false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System.out.println(s1.compareTo(s3));// value less than 0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System.out.println(s1.startsWith("H"));// true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System.out.println(s3.startsWith("H"));// false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System.out.println(s1.endsWith("d"));// true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System.out.println(s3.contains("to"));// true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System.out.println(s1.contains("to"));// false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84" name="Google Shape;284;p12"/>
          <p:cNvSpPr txBox="1"/>
          <p:nvPr>
            <p:ph idx="1" type="subTitle"/>
          </p:nvPr>
        </p:nvSpPr>
        <p:spPr>
          <a:xfrm>
            <a:off x="503237" y="530225"/>
            <a:ext cx="8183562" cy="1146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3"/>
          <p:cNvSpPr txBox="1"/>
          <p:nvPr>
            <p:ph type="ctrTitle"/>
          </p:nvPr>
        </p:nvSpPr>
        <p:spPr>
          <a:xfrm>
            <a:off x="503237" y="1143000"/>
            <a:ext cx="8183562" cy="441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t/>
            </a:r>
            <a:endParaRPr sz="4500"/>
          </a:p>
        </p:txBody>
      </p:sp>
      <p:sp>
        <p:nvSpPr>
          <p:cNvPr id="290" name="Google Shape;290;p13"/>
          <p:cNvSpPr txBox="1"/>
          <p:nvPr>
            <p:ph idx="1" type="subTitle"/>
          </p:nvPr>
        </p:nvSpPr>
        <p:spPr>
          <a:xfrm>
            <a:off x="503237" y="530225"/>
            <a:ext cx="8183562" cy="1222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 for finding substrings/or characters in a given string</a:t>
            </a:r>
            <a:endParaRPr/>
          </a:p>
        </p:txBody>
      </p:sp>
      <p:pic>
        <p:nvPicPr>
          <p:cNvPr descr="E:\Java Course Material\stringfind.PNG" id="291" name="Google Shape;2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562" y="2238375"/>
            <a:ext cx="7507287" cy="347662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3"/>
          <p:cNvSpPr txBox="1"/>
          <p:nvPr/>
        </p:nvSpPr>
        <p:spPr>
          <a:xfrm>
            <a:off x="966925" y="5998500"/>
            <a:ext cx="694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The first method is indexOf(ch)-----&gt;Misprinted as index(ch)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endParaRPr/>
          </a:p>
        </p:txBody>
      </p:sp>
      <p:sp>
        <p:nvSpPr>
          <p:cNvPr id="298" name="Google Shape;298;p14"/>
          <p:cNvSpPr txBox="1"/>
          <p:nvPr/>
        </p:nvSpPr>
        <p:spPr>
          <a:xfrm>
            <a:off x="304800" y="990600"/>
            <a:ext cx="8534400" cy="5026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 (String[]args)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String s = "Welcome to Java";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(s.indexOf ('W'));	// returns 0.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(s.indexOf ('o'));	// returns 4.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(s.indexOf ('o', 5));	// returns 9.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(s.indexOf ("come"));	// returns 3.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(s.indexOf ("Java", 5));	// returns 11.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(s.indexOf ("java", 5));	// returns -1.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(s.lastIndexOf ('W'));	// returns 0.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(s.lastIndexOf ('o'));	// returns 9.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(s.lastIndexOf ('o', 5));	// returns 4.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(s.lastIndexOf ("come"));// returns 3.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(s.lastIndexOf ("Java", 5));// returns -1.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System.out.println (s.lastIndexOf ("Java"));	// returns 11.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pu.png" id="299" name="Google Shape;2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8">
                                            <p:txEl>
                                              <p:pRg end="19" st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5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Extracting a substring from a given string</a:t>
            </a:r>
            <a:endParaRPr/>
          </a:p>
        </p:txBody>
      </p:sp>
      <p:sp>
        <p:nvSpPr>
          <p:cNvPr id="305" name="Google Shape;305;p15"/>
          <p:cNvSpPr txBox="1"/>
          <p:nvPr/>
        </p:nvSpPr>
        <p:spPr>
          <a:xfrm>
            <a:off x="457200" y="990600"/>
            <a:ext cx="8183562" cy="5026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3208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080"/>
              <a:buFont typeface="Noto Sans Symbols"/>
              <a:buChar char="⚫"/>
            </a:pPr>
            <a:r>
              <a:rPr b="0" i="0" lang="en-US" sz="2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substring(): </a:t>
            </a: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extract a part of a string. 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200"/>
              <a:buFont typeface="Times New Roman"/>
              <a:buNone/>
            </a:pPr>
            <a:r>
              <a:rPr b="0" i="1" lang="en-US" sz="22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public String substring (int start_index)</a:t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2200"/>
              <a:buFont typeface="Times New Roman"/>
              <a:buNone/>
            </a:pPr>
            <a:r>
              <a:rPr b="0" i="1" lang="en-US" sz="22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public String substring (int start_index, int end_index)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</a:t>
            </a: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s = “ABCDEFG”;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String t = s.substring(2);      System.out.println (t);//CDEFG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u = s.substring (1, 4); System.out.println (u);//BCD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 Substring from start_index to end_index-1 will be returned.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306" name="Google Shape;30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"/>
          <p:cNvSpPr txBox="1"/>
          <p:nvPr/>
        </p:nvSpPr>
        <p:spPr>
          <a:xfrm>
            <a:off x="503237" y="530225"/>
            <a:ext cx="8183562" cy="533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SzPts val="2100"/>
              <a:buFont typeface="Times New Roman"/>
              <a:buNone/>
            </a:pPr>
            <a:r>
              <a:rPr b="0" i="0" lang="en-US" sz="21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replace( ): </a:t>
            </a: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replace( ) method has two forms. </a:t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440"/>
              <a:buFont typeface="Noto Sans Symbols"/>
              <a:buChar char="⚫"/>
            </a:pP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replaces all occurrences of one character in the invoking string with another character. It has the following general form:</a:t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0" i="1" lang="en-US" sz="18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replace(char original, char replacement)</a:t>
            </a:r>
            <a:endParaRPr/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440"/>
              <a:buFont typeface="Noto Sans Symbols"/>
              <a:buChar char="⚫"/>
            </a:pP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Here, original specifies the character to be replaced by the character specified by replacement.</a:t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   </a:t>
            </a: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s = "Hello".replace('l', 'w');//All occurances of l will be replaced with w and s will take reference of object with value:Hewwo</a:t>
            </a:r>
            <a:endParaRPr/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440"/>
              <a:buFont typeface="Noto Sans Symbols"/>
              <a:buChar char="⚫"/>
            </a:pP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second form of replace( ) replaces one character sequence with another. It has this general form:</a:t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1" lang="en-US" sz="18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replace(CharSequence original, CharSequence replacement)</a:t>
            </a:r>
            <a:endParaRPr/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1800"/>
              <a:buFont typeface="Times New Roman"/>
              <a:buNone/>
            </a:pPr>
            <a:r>
              <a:rPr b="0" i="1" lang="en-US" sz="18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/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1800"/>
              <a:buFont typeface="Times New Roman"/>
              <a:buNone/>
            </a:pPr>
            <a:r>
              <a:rPr b="0" i="1" lang="en-US" sz="18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s = "This is java class".replace("java", "Python");   System.out.println(s);</a:t>
            </a:r>
            <a:endParaRPr/>
          </a:p>
          <a:p>
            <a:pPr indent="-263523" lvl="0" marL="265112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rgbClr val="771F29"/>
              </a:buClr>
              <a:buSzPts val="1800"/>
              <a:buFont typeface="Times New Roman"/>
              <a:buNone/>
            </a:pPr>
            <a:r>
              <a:rPr b="0" i="1" lang="en-US" sz="1800" u="none">
                <a:solidFill>
                  <a:srgbClr val="771F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Output: This is Python class</a:t>
            </a:r>
            <a:endParaRPr/>
          </a:p>
        </p:txBody>
      </p:sp>
      <p:pic>
        <p:nvPicPr>
          <p:cNvPr descr="lpu.png" id="312" name="Google Shape;3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Q1(Output)??</a:t>
            </a:r>
            <a:endParaRPr/>
          </a:p>
        </p:txBody>
      </p:sp>
      <p:sp>
        <p:nvSpPr>
          <p:cNvPr id="318" name="Google Shape;318;p17"/>
          <p:cNvSpPr txBox="1"/>
          <p:nvPr>
            <p:ph idx="1" type="body"/>
          </p:nvPr>
        </p:nvSpPr>
        <p:spPr>
          <a:xfrm>
            <a:off x="615950" y="1371600"/>
            <a:ext cx="462915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java.util.Scanner;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 (String[]args)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s=" Test 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System.out.print(s.length()+”,”);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s1=s.trim();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System.out.print(s1.length());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7"/>
          <p:cNvSpPr txBox="1"/>
          <p:nvPr>
            <p:ph idx="2" type="body"/>
          </p:nvPr>
        </p:nvSpPr>
        <p:spPr>
          <a:xfrm>
            <a:off x="5943600" y="1524000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6  6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6  4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4  4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6  5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8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Q2(Output??)</a:t>
            </a:r>
            <a:endParaRPr/>
          </a:p>
        </p:txBody>
      </p:sp>
      <p:sp>
        <p:nvSpPr>
          <p:cNvPr id="325" name="Google Shape;325;p18"/>
          <p:cNvSpPr txBox="1"/>
          <p:nvPr>
            <p:ph idx="1" type="body"/>
          </p:nvPr>
        </p:nvSpPr>
        <p:spPr>
          <a:xfrm>
            <a:off x="628650" y="1524000"/>
            <a:ext cx="4400550" cy="4652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java.util.Scanner;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 (String[]args)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s1="Polling";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s2="Question";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s3=s1.concat(s2);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System.out.println(s3.charAt(8));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8"/>
          <p:cNvSpPr txBox="1"/>
          <p:nvPr>
            <p:ph idx="2" type="body"/>
          </p:nvPr>
        </p:nvSpPr>
        <p:spPr>
          <a:xfrm>
            <a:off x="5181600" y="1371600"/>
            <a:ext cx="3333750" cy="480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Runtime error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9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Q3(Output??)</a:t>
            </a:r>
            <a:endParaRPr/>
          </a:p>
        </p:txBody>
      </p:sp>
      <p:sp>
        <p:nvSpPr>
          <p:cNvPr id="332" name="Google Shape;332;p19"/>
          <p:cNvSpPr txBox="1"/>
          <p:nvPr>
            <p:ph idx="1" type="body"/>
          </p:nvPr>
        </p:nvSpPr>
        <p:spPr>
          <a:xfrm>
            <a:off x="304800" y="1825625"/>
            <a:ext cx="4419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java.util.Scanner;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 (String[]args)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s1="Hello";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s2="Halogen";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System.out.println(s1.compareTo(s2));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5715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9"/>
          <p:cNvSpPr txBox="1"/>
          <p:nvPr>
            <p:ph idx="2" type="body"/>
          </p:nvPr>
        </p:nvSpPr>
        <p:spPr>
          <a:xfrm>
            <a:off x="4629150" y="1825625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-4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220" name="Google Shape;220;p2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string we create is actually an object of type String.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constants are actually String objects. 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System.out.println("</a:t>
            </a:r>
            <a:r>
              <a:rPr b="0" i="0" lang="en-US" sz="2400" u="none">
                <a:solidFill>
                  <a:srgbClr val="7840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a String, too</a:t>
            </a: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Objects of type </a:t>
            </a:r>
            <a:r>
              <a:rPr b="0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</a:t>
            </a: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immutable </a:t>
            </a: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i.e. once a String object is created, its contents cannot be altered.</a:t>
            </a:r>
            <a:endParaRPr/>
          </a:p>
          <a:p>
            <a:pPr indent="-12192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String objects are immutable, whenever we want to modify a String, it will construct a new copy of the string with modifications.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221" name="Google Shape;22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"/>
          <p:cNvSpPr/>
          <p:nvPr/>
        </p:nvSpPr>
        <p:spPr>
          <a:xfrm>
            <a:off x="6858000" y="2209800"/>
            <a:ext cx="1676400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1719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rPr b="0" i="0" lang="en-US" sz="1800" u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String Constant</a:t>
            </a:r>
            <a:endParaRPr/>
          </a:p>
        </p:txBody>
      </p:sp>
      <p:sp>
        <p:nvSpPr>
          <p:cNvPr id="223" name="Google Shape;223;p2"/>
          <p:cNvSpPr/>
          <p:nvPr/>
        </p:nvSpPr>
        <p:spPr>
          <a:xfrm flipH="1">
            <a:off x="6400800" y="3124200"/>
            <a:ext cx="533400" cy="1524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66600">
            <a:solidFill>
              <a:srgbClr val="F97F00"/>
            </a:solidFill>
            <a:prstDash val="solid"/>
            <a:round/>
            <a:headEnd len="med" w="med" type="non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0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Q4(Output??)</a:t>
            </a:r>
            <a:endParaRPr/>
          </a:p>
        </p:txBody>
      </p:sp>
      <p:sp>
        <p:nvSpPr>
          <p:cNvPr id="339" name="Google Shape;339;p20"/>
          <p:cNvSpPr txBox="1"/>
          <p:nvPr>
            <p:ph idx="1" type="body"/>
          </p:nvPr>
        </p:nvSpPr>
        <p:spPr>
          <a:xfrm>
            <a:off x="228600" y="1825625"/>
            <a:ext cx="5562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s1="TESTING";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s2="testing";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System.out.println(s1.compareToIgnoreCase(s2));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0"/>
          <p:cNvSpPr txBox="1"/>
          <p:nvPr>
            <p:ph idx="2" type="body"/>
          </p:nvPr>
        </p:nvSpPr>
        <p:spPr>
          <a:xfrm>
            <a:off x="5791200" y="1825625"/>
            <a:ext cx="318135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Q5(Output??)</a:t>
            </a:r>
            <a:endParaRPr/>
          </a:p>
        </p:txBody>
      </p:sp>
      <p:sp>
        <p:nvSpPr>
          <p:cNvPr id="346" name="Google Shape;346;p21"/>
          <p:cNvSpPr txBox="1"/>
          <p:nvPr>
            <p:ph idx="1" type="body"/>
          </p:nvPr>
        </p:nvSpPr>
        <p:spPr>
          <a:xfrm>
            <a:off x="152400" y="1825625"/>
            <a:ext cx="56388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s1="This is the test phase";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System.out.println(s1.lastIndexOf('t',11));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</p:txBody>
      </p:sp>
      <p:sp>
        <p:nvSpPr>
          <p:cNvPr id="347" name="Google Shape;347;p21"/>
          <p:cNvSpPr txBox="1"/>
          <p:nvPr>
            <p:ph idx="2" type="body"/>
          </p:nvPr>
        </p:nvSpPr>
        <p:spPr>
          <a:xfrm>
            <a:off x="6019800" y="1825625"/>
            <a:ext cx="249555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2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Q6(Output??)</a:t>
            </a:r>
            <a:endParaRPr/>
          </a:p>
        </p:txBody>
      </p:sp>
      <p:sp>
        <p:nvSpPr>
          <p:cNvPr id="353" name="Google Shape;353;p22"/>
          <p:cNvSpPr txBox="1"/>
          <p:nvPr>
            <p:ph idx="1" type="body"/>
          </p:nvPr>
        </p:nvSpPr>
        <p:spPr>
          <a:xfrm>
            <a:off x="152400" y="1825625"/>
            <a:ext cx="5181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s1="Best among the Best";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System.out.println(s1.indexOf("Best"));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2"/>
          <p:cNvSpPr txBox="1"/>
          <p:nvPr>
            <p:ph idx="2" type="body"/>
          </p:nvPr>
        </p:nvSpPr>
        <p:spPr>
          <a:xfrm>
            <a:off x="5638800" y="1825625"/>
            <a:ext cx="287655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Error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0" i="0" lang="en-US" sz="33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Q7(Output??)</a:t>
            </a:r>
            <a:endParaRPr/>
          </a:p>
        </p:txBody>
      </p:sp>
      <p:sp>
        <p:nvSpPr>
          <p:cNvPr id="360" name="Google Shape;360;p23"/>
          <p:cNvSpPr txBox="1"/>
          <p:nvPr>
            <p:ph idx="1" type="body"/>
          </p:nvPr>
        </p:nvSpPr>
        <p:spPr>
          <a:xfrm>
            <a:off x="228600" y="1825625"/>
            <a:ext cx="51054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static void main(String[] args) {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String s1="Programming Skills";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System.out.println(s1.substring(3,7));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}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3"/>
          <p:cNvSpPr txBox="1"/>
          <p:nvPr>
            <p:ph idx="2" type="body"/>
          </p:nvPr>
        </p:nvSpPr>
        <p:spPr>
          <a:xfrm>
            <a:off x="5791200" y="1825625"/>
            <a:ext cx="272415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grammin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gram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gramm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AutoNum type="alphaUcPeriod"/>
            </a:pPr>
            <a:r>
              <a:rPr b="0" i="0" lang="en-US" sz="21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ogram</a:t>
            </a:r>
            <a:endParaRPr/>
          </a:p>
          <a:p>
            <a:pPr indent="-32385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b="0" i="0" sz="21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aq.jpg" id="366" name="Google Shape;36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2050" y="914400"/>
            <a:ext cx="4233862" cy="4492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pu.png" id="367" name="Google Shape;367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"/>
          <p:cNvSpPr txBox="1"/>
          <p:nvPr/>
        </p:nvSpPr>
        <p:spPr>
          <a:xfrm>
            <a:off x="503237" y="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229" name="Google Shape;229;p3"/>
          <p:cNvSpPr txBox="1"/>
          <p:nvPr/>
        </p:nvSpPr>
        <p:spPr>
          <a:xfrm>
            <a:off x="457200" y="1143000"/>
            <a:ext cx="818356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rmAutofit/>
          </a:bodyPr>
          <a:lstStyle/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java, four predefined classes are provided that either represent strings or provide functionality to manipulate them. Those classes are:</a:t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200"/>
              <a:buFont typeface="Verdana"/>
              <a:buChar char="◦"/>
            </a:pPr>
            <a:r>
              <a:rPr b="0" i="0" lang="en-US" sz="2200" u="none" cap="none" strike="noStrike">
                <a:solidFill>
                  <a:srgbClr val="7840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200"/>
              <a:buFont typeface="Verdana"/>
              <a:buChar char="◦"/>
            </a:pPr>
            <a:r>
              <a:rPr b="0" i="0" lang="en-US" sz="2200" u="none" cap="none" strike="noStrike">
                <a:solidFill>
                  <a:srgbClr val="7840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StringBuffer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200"/>
              <a:buFont typeface="Verdana"/>
              <a:buChar char="◦"/>
            </a:pPr>
            <a:r>
              <a:rPr b="0" i="0" lang="en-US" sz="2200" u="none" cap="none" strike="noStrike">
                <a:solidFill>
                  <a:srgbClr val="78400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StringBuilder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2200"/>
              <a:buFont typeface="Verdana"/>
              <a:buChar char="◦"/>
            </a:pPr>
            <a:r>
              <a:rPr b="0" i="1" lang="en-US" sz="2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StringTokenizer</a:t>
            </a:r>
            <a:endParaRPr b="0" i="0" sz="2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String, StringBuffer, and StringBuilder classes are defined in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java.lang package</a:t>
            </a:r>
            <a:r>
              <a:rPr b="0" i="0" lang="en-US" sz="2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all are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</a:t>
            </a:r>
            <a:r>
              <a:rPr b="0" i="0" lang="en-US" sz="2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3523" lvl="0" marL="2651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0024" lvl="1" marL="54768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07F09"/>
              </a:buClr>
              <a:buSzPts val="1920"/>
              <a:buFont typeface="Noto Sans Symbols"/>
              <a:buChar char="⚫"/>
            </a:pPr>
            <a:r>
              <a:rPr b="0" i="0" lang="en-US" sz="2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them implement the </a:t>
            </a:r>
            <a:r>
              <a:rPr b="0" i="0" lang="en-US" sz="2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CharSequence interface</a:t>
            </a:r>
            <a:r>
              <a:rPr b="0" i="0" lang="en-US" sz="2400" u="none" cap="none" strike="noStrike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lpu.png" id="230" name="Google Shape;23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"/>
          <p:cNvSpPr txBox="1"/>
          <p:nvPr>
            <p:ph idx="1" type="subTitle"/>
          </p:nvPr>
        </p:nvSpPr>
        <p:spPr>
          <a:xfrm>
            <a:off x="503237" y="530225"/>
            <a:ext cx="8183562" cy="1069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Declaring and creating string</a:t>
            </a:r>
            <a:endParaRPr/>
          </a:p>
        </p:txBody>
      </p:sp>
      <p:sp>
        <p:nvSpPr>
          <p:cNvPr id="236" name="Google Shape;236;p4"/>
          <p:cNvSpPr txBox="1"/>
          <p:nvPr/>
        </p:nvSpPr>
        <p:spPr>
          <a:xfrm>
            <a:off x="762000" y="1752600"/>
            <a:ext cx="7391400" cy="369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represent a string of characters, use the data type called String. For example, the following code declares message to be a string with the value "Welcome to Java".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message = "Welcome to Java";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is a predefined class in the Java library, just like the classes System and Scanner. The String type is not a primitive type. It is known as a reference type. Any Java class can be used as a reference type for a variable. The variable declared by a reference type is known as a reference variable that references an object. Here, message is a reference variable that references a string object with contents Welcome to Java.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"/>
          <p:cNvSpPr txBox="1"/>
          <p:nvPr>
            <p:ph idx="1" type="subTitle"/>
          </p:nvPr>
        </p:nvSpPr>
        <p:spPr>
          <a:xfrm>
            <a:off x="503237" y="530225"/>
            <a:ext cx="8183562" cy="5260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ways of creating strings: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two ways to create string in Java: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literal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s = “Hello”;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new keyword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s = new String (“Hello”);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"/>
          <p:cNvSpPr txBox="1"/>
          <p:nvPr>
            <p:ph type="ctrTitle"/>
          </p:nvPr>
        </p:nvSpPr>
        <p:spPr>
          <a:xfrm>
            <a:off x="457200" y="1905000"/>
            <a:ext cx="8183562" cy="312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t/>
            </a:r>
            <a:endParaRPr sz="4500"/>
          </a:p>
        </p:txBody>
      </p:sp>
      <p:sp>
        <p:nvSpPr>
          <p:cNvPr id="247" name="Google Shape;247;p6"/>
          <p:cNvSpPr txBox="1"/>
          <p:nvPr>
            <p:ph idx="1" type="subTitle"/>
          </p:nvPr>
        </p:nvSpPr>
        <p:spPr>
          <a:xfrm>
            <a:off x="503237" y="530225"/>
            <a:ext cx="8183562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 Methods for String object</a:t>
            </a:r>
            <a:endParaRPr/>
          </a:p>
        </p:txBody>
      </p:sp>
      <p:pic>
        <p:nvPicPr>
          <p:cNvPr descr="E:\Java Course Material\stringmeth.PNG" id="248" name="Google Shape;24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2057400"/>
            <a:ext cx="78486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"/>
          <p:cNvSpPr txBox="1"/>
          <p:nvPr>
            <p:ph type="ctrTitle"/>
          </p:nvPr>
        </p:nvSpPr>
        <p:spPr>
          <a:xfrm>
            <a:off x="503237" y="762000"/>
            <a:ext cx="8183562" cy="548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</a:pP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Example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public static void main(String[] args)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{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 s="Hello World";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System.out.println("Length of the string s is "+ s.length());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System.out.println("Character at position 4 is "+ s.charAt(4));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 s1=" Welcome to java";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System.out.println("String after joining of s and s1"+ s.concat(s1));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System.out.println("String in upper case letters"+ s.toUpperCase());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System.out.println("String in lower case letters"+ s.toLowerCase());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String s2=" Hello ";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System.out.println("String s2 after trimming white spaces from both ends "+s2.trim());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}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Output: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Length of the string s is 11                                                                                                                             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 at position 4 is o                                                                                                                             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after joining of s and s1: Hello World Welcome to java                                                                                             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in upper case letters: HELLO WORLD                                                                                                                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in lower case letters: hello world                                                                                                                </a:t>
            </a:r>
            <a:b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s2 after trimming white spaces from both ends Hello </a:t>
            </a:r>
            <a:endParaRPr/>
          </a:p>
        </p:txBody>
      </p:sp>
      <p:sp>
        <p:nvSpPr>
          <p:cNvPr id="254" name="Google Shape;254;p7"/>
          <p:cNvSpPr txBox="1"/>
          <p:nvPr>
            <p:ph idx="1" type="subTitle"/>
          </p:nvPr>
        </p:nvSpPr>
        <p:spPr>
          <a:xfrm>
            <a:off x="503237" y="530225"/>
            <a:ext cx="8183562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8"/>
          <p:cNvSpPr txBox="1"/>
          <p:nvPr>
            <p:ph idx="4294967295" type="subTitle"/>
          </p:nvPr>
        </p:nvSpPr>
        <p:spPr>
          <a:xfrm>
            <a:off x="960437" y="1676400"/>
            <a:ext cx="8183562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methods can be used.</a:t>
            </a:r>
            <a:endParaRPr/>
          </a:p>
          <a:p>
            <a:pPr indent="-171450" lvl="0" marL="17145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next()</a:t>
            </a:r>
            <a:endParaRPr/>
          </a:p>
          <a:p>
            <a:pPr indent="-171450" lvl="0" marL="17145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nextLine()</a:t>
            </a:r>
            <a:endParaRPr/>
          </a:p>
          <a:p>
            <a:pPr indent="-19050" lvl="0" marL="17145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next() method is used to take input of string that ends with a whitespace character.</a:t>
            </a:r>
            <a:endParaRPr/>
          </a:p>
          <a:p>
            <a:pPr indent="-171450" lvl="0" marL="171450" marR="0" rtl="0" algn="just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nextLine() You can use the nextLine() method to read an entire line of text. The nextLine() method reads a string that ends with the Enter key pressed. For example, the following statements read a line of text.</a:t>
            </a:r>
            <a:endParaRPr/>
          </a:p>
        </p:txBody>
      </p:sp>
      <p:sp>
        <p:nvSpPr>
          <p:cNvPr id="260" name="Google Shape;260;p8"/>
          <p:cNvSpPr txBox="1"/>
          <p:nvPr/>
        </p:nvSpPr>
        <p:spPr>
          <a:xfrm>
            <a:off x="762000" y="685800"/>
            <a:ext cx="8183562" cy="1146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182875" spcFirstLastPara="1" rIns="90000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a String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9"/>
          <p:cNvSpPr txBox="1"/>
          <p:nvPr>
            <p:ph type="title"/>
          </p:nvPr>
        </p:nvSpPr>
        <p:spPr>
          <a:xfrm>
            <a:off x="503237" y="1066800"/>
            <a:ext cx="8183562" cy="47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//next() method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java.util.Scanner;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Main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 (String[]args)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{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Scanner input = new Scanner (System.in);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 ("Enter three words separated by spaces: ");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s1 = input.next ();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s2 = input.next ();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String s3 = input.next ();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 ("s1 is " + s1);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 ("s2 is " + s2);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 ("s3 is " + s3);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Output: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three words separated by spaces: Hi Hello Bye    //user input                                                                                                  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s1 is Hi                                                                                                                                                 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s2 is Hello                                                                                                                                              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s3 is Bye </a:t>
            </a:r>
            <a:b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66" name="Google Shape;266;p9"/>
          <p:cNvSpPr txBox="1"/>
          <p:nvPr>
            <p:ph idx="1" type="body"/>
          </p:nvPr>
        </p:nvSpPr>
        <p:spPr>
          <a:xfrm>
            <a:off x="503237" y="530225"/>
            <a:ext cx="8183562" cy="68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4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8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0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1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9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12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1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6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5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13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7_Office Theme">
  <a:themeElements>
    <a:clrScheme name="Offic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RA-V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str>12.0000</vt:lp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str>On-screen Show (4:3)</vt:lp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